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4F024C-3C45-4D69-B38F-896B0BB31241}"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CE844-4EB2-4A95-BAFA-242F8B14A142}" type="slidenum">
              <a:rPr lang="en-US" smtClean="0"/>
              <a:t>‹#›</a:t>
            </a:fld>
            <a:endParaRPr lang="en-US"/>
          </a:p>
        </p:txBody>
      </p:sp>
    </p:spTree>
    <p:extLst>
      <p:ext uri="{BB962C8B-B14F-4D97-AF65-F5344CB8AC3E}">
        <p14:creationId xmlns:p14="http://schemas.microsoft.com/office/powerpoint/2010/main" val="2693890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4F024C-3C45-4D69-B38F-896B0BB31241}"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CE844-4EB2-4A95-BAFA-242F8B14A142}" type="slidenum">
              <a:rPr lang="en-US" smtClean="0"/>
              <a:t>‹#›</a:t>
            </a:fld>
            <a:endParaRPr lang="en-US"/>
          </a:p>
        </p:txBody>
      </p:sp>
    </p:spTree>
    <p:extLst>
      <p:ext uri="{BB962C8B-B14F-4D97-AF65-F5344CB8AC3E}">
        <p14:creationId xmlns:p14="http://schemas.microsoft.com/office/powerpoint/2010/main" val="3270855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4F024C-3C45-4D69-B38F-896B0BB31241}"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CE844-4EB2-4A95-BAFA-242F8B14A142}" type="slidenum">
              <a:rPr lang="en-US" smtClean="0"/>
              <a:t>‹#›</a:t>
            </a:fld>
            <a:endParaRPr lang="en-US"/>
          </a:p>
        </p:txBody>
      </p:sp>
    </p:spTree>
    <p:extLst>
      <p:ext uri="{BB962C8B-B14F-4D97-AF65-F5344CB8AC3E}">
        <p14:creationId xmlns:p14="http://schemas.microsoft.com/office/powerpoint/2010/main" val="1759369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4F024C-3C45-4D69-B38F-896B0BB31241}"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CE844-4EB2-4A95-BAFA-242F8B14A142}" type="slidenum">
              <a:rPr lang="en-US" smtClean="0"/>
              <a:t>‹#›</a:t>
            </a:fld>
            <a:endParaRPr lang="en-US"/>
          </a:p>
        </p:txBody>
      </p:sp>
    </p:spTree>
    <p:extLst>
      <p:ext uri="{BB962C8B-B14F-4D97-AF65-F5344CB8AC3E}">
        <p14:creationId xmlns:p14="http://schemas.microsoft.com/office/powerpoint/2010/main" val="903158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4F024C-3C45-4D69-B38F-896B0BB31241}"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CE844-4EB2-4A95-BAFA-242F8B14A142}" type="slidenum">
              <a:rPr lang="en-US" smtClean="0"/>
              <a:t>‹#›</a:t>
            </a:fld>
            <a:endParaRPr lang="en-US"/>
          </a:p>
        </p:txBody>
      </p:sp>
    </p:spTree>
    <p:extLst>
      <p:ext uri="{BB962C8B-B14F-4D97-AF65-F5344CB8AC3E}">
        <p14:creationId xmlns:p14="http://schemas.microsoft.com/office/powerpoint/2010/main" val="365720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4F024C-3C45-4D69-B38F-896B0BB31241}"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CE844-4EB2-4A95-BAFA-242F8B14A142}" type="slidenum">
              <a:rPr lang="en-US" smtClean="0"/>
              <a:t>‹#›</a:t>
            </a:fld>
            <a:endParaRPr lang="en-US"/>
          </a:p>
        </p:txBody>
      </p:sp>
    </p:spTree>
    <p:extLst>
      <p:ext uri="{BB962C8B-B14F-4D97-AF65-F5344CB8AC3E}">
        <p14:creationId xmlns:p14="http://schemas.microsoft.com/office/powerpoint/2010/main" val="3385651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4F024C-3C45-4D69-B38F-896B0BB31241}"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CE844-4EB2-4A95-BAFA-242F8B14A142}" type="slidenum">
              <a:rPr lang="en-US" smtClean="0"/>
              <a:t>‹#›</a:t>
            </a:fld>
            <a:endParaRPr lang="en-US"/>
          </a:p>
        </p:txBody>
      </p:sp>
    </p:spTree>
    <p:extLst>
      <p:ext uri="{BB962C8B-B14F-4D97-AF65-F5344CB8AC3E}">
        <p14:creationId xmlns:p14="http://schemas.microsoft.com/office/powerpoint/2010/main" val="2611964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4F024C-3C45-4D69-B38F-896B0BB31241}"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DCE844-4EB2-4A95-BAFA-242F8B14A142}" type="slidenum">
              <a:rPr lang="en-US" smtClean="0"/>
              <a:t>‹#›</a:t>
            </a:fld>
            <a:endParaRPr lang="en-US"/>
          </a:p>
        </p:txBody>
      </p:sp>
    </p:spTree>
    <p:extLst>
      <p:ext uri="{BB962C8B-B14F-4D97-AF65-F5344CB8AC3E}">
        <p14:creationId xmlns:p14="http://schemas.microsoft.com/office/powerpoint/2010/main" val="908181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4F024C-3C45-4D69-B38F-896B0BB31241}"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DCE844-4EB2-4A95-BAFA-242F8B14A142}" type="slidenum">
              <a:rPr lang="en-US" smtClean="0"/>
              <a:t>‹#›</a:t>
            </a:fld>
            <a:endParaRPr lang="en-US"/>
          </a:p>
        </p:txBody>
      </p:sp>
    </p:spTree>
    <p:extLst>
      <p:ext uri="{BB962C8B-B14F-4D97-AF65-F5344CB8AC3E}">
        <p14:creationId xmlns:p14="http://schemas.microsoft.com/office/powerpoint/2010/main" val="137675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4F024C-3C45-4D69-B38F-896B0BB31241}"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DCE844-4EB2-4A95-BAFA-242F8B14A142}" type="slidenum">
              <a:rPr lang="en-US" smtClean="0"/>
              <a:t>‹#›</a:t>
            </a:fld>
            <a:endParaRPr lang="en-US"/>
          </a:p>
        </p:txBody>
      </p:sp>
    </p:spTree>
    <p:extLst>
      <p:ext uri="{BB962C8B-B14F-4D97-AF65-F5344CB8AC3E}">
        <p14:creationId xmlns:p14="http://schemas.microsoft.com/office/powerpoint/2010/main" val="835989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4F024C-3C45-4D69-B38F-896B0BB31241}"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CE844-4EB2-4A95-BAFA-242F8B14A142}" type="slidenum">
              <a:rPr lang="en-US" smtClean="0"/>
              <a:t>‹#›</a:t>
            </a:fld>
            <a:endParaRPr lang="en-US"/>
          </a:p>
        </p:txBody>
      </p:sp>
    </p:spTree>
    <p:extLst>
      <p:ext uri="{BB962C8B-B14F-4D97-AF65-F5344CB8AC3E}">
        <p14:creationId xmlns:p14="http://schemas.microsoft.com/office/powerpoint/2010/main" val="3547608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4F024C-3C45-4D69-B38F-896B0BB31241}"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CE844-4EB2-4A95-BAFA-242F8B14A142}" type="slidenum">
              <a:rPr lang="en-US" smtClean="0"/>
              <a:t>‹#›</a:t>
            </a:fld>
            <a:endParaRPr lang="en-US"/>
          </a:p>
        </p:txBody>
      </p:sp>
    </p:spTree>
    <p:extLst>
      <p:ext uri="{BB962C8B-B14F-4D97-AF65-F5344CB8AC3E}">
        <p14:creationId xmlns:p14="http://schemas.microsoft.com/office/powerpoint/2010/main" val="2221420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4F024C-3C45-4D69-B38F-896B0BB31241}" type="datetimeFigureOut">
              <a:rPr lang="en-US" smtClean="0"/>
              <a:t>11/12/2018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CE844-4EB2-4A95-BAFA-242F8B14A142}" type="slidenum">
              <a:rPr lang="en-US" smtClean="0"/>
              <a:t>‹#›</a:t>
            </a:fld>
            <a:endParaRPr lang="en-US"/>
          </a:p>
        </p:txBody>
      </p:sp>
    </p:spTree>
    <p:extLst>
      <p:ext uri="{BB962C8B-B14F-4D97-AF65-F5344CB8AC3E}">
        <p14:creationId xmlns:p14="http://schemas.microsoft.com/office/powerpoint/2010/main" val="2368468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1143000"/>
          </a:xfrm>
        </p:spPr>
        <p:txBody>
          <a:bodyPr/>
          <a:lstStyle/>
          <a:p>
            <a:pPr marR="0" rtl="1"/>
            <a:r>
              <a:rPr lang="ar-IQ" b="1" i="0" u="sng" strike="noStrike" baseline="0" dirty="0" smtClean="0">
                <a:solidFill>
                  <a:srgbClr val="FF0000"/>
                </a:solidFill>
                <a:latin typeface="Simplified Arabic"/>
                <a:cs typeface="Simplified Arabic"/>
              </a:rPr>
              <a:t>الإدارة الصفية</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82980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95600"/>
            <a:ext cx="8229600" cy="1143000"/>
          </a:xfrm>
        </p:spPr>
        <p:txBody>
          <a:bodyPr>
            <a:normAutofit fontScale="90000"/>
          </a:bodyPr>
          <a:lstStyle/>
          <a:p>
            <a:pPr marR="7200" rtl="1"/>
            <a:r>
              <a:rPr lang="ar-IQ" b="1" i="0" u="none" strike="noStrike" baseline="0" dirty="0" smtClean="0">
                <a:latin typeface="Simplified Arabic"/>
                <a:cs typeface="Simplified Arabic"/>
              </a:rPr>
              <a:t> التنفيذ: - وهو ان يترجم المعلم التصور المسبق في اشكال ونتائج تعليمية تظهر على سلوك الطلبة المتعلمين، وهذا يشمل اثارة الدافعية لدى الطلبة وتشويقهم للدرس.</a:t>
            </a:r>
            <a:endParaRPr lang="en-US" b="1" i="0" u="none" strike="noStrike" baseline="0" dirty="0" smtClean="0">
              <a:latin typeface="Simplified Arabic"/>
              <a:cs typeface="Simplified Arabic"/>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75870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normAutofit fontScale="90000"/>
          </a:bodyPr>
          <a:lstStyle/>
          <a:p>
            <a:pPr marR="7200" rtl="1"/>
            <a:r>
              <a:rPr lang="ar-IQ" b="0" i="0" u="none" strike="noStrike" baseline="0" dirty="0" smtClean="0">
                <a:latin typeface="Simplified Arabic"/>
                <a:cs typeface="Simplified Arabic"/>
              </a:rPr>
              <a:t> الاشراف والمتابعة: - ويقصد به ما يقوم به المعلم من إجراءات تساعد </a:t>
            </a:r>
            <a:r>
              <a:rPr lang="ar-IQ" b="1" i="0" u="none" strike="noStrike" baseline="0" dirty="0" smtClean="0">
                <a:latin typeface="Simplified Arabic"/>
                <a:cs typeface="Simplified Arabic"/>
              </a:rPr>
              <a:t>على ضبط الصف وحفظ النظام داخله.</a:t>
            </a:r>
            <a:endParaRPr lang="en-US" b="1" i="0" u="none" strike="noStrike" baseline="0" dirty="0" smtClean="0">
              <a:latin typeface="Simplified Arabic"/>
              <a:cs typeface="Simplified Arabic"/>
            </a:endParaRP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62164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rmAutofit fontScale="90000"/>
          </a:bodyPr>
          <a:lstStyle/>
          <a:p>
            <a:pPr marR="7200" rtl="1"/>
            <a:r>
              <a:rPr lang="ar-IQ" b="1" i="0" u="none" strike="noStrike" baseline="0" dirty="0" smtClean="0">
                <a:latin typeface="Simplified Arabic"/>
                <a:cs typeface="Simplified Arabic"/>
              </a:rPr>
              <a:t> التقويم: - وهو حكم المعلم عل مستوى تحصيل الطالب وفهمه للمادة، ومعرفة جوانب القوة وتعزيزها، ومعالجة جوانب الضعف لدى الطلبة.</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76426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971800"/>
            <a:ext cx="8229600" cy="1143000"/>
          </a:xfrm>
        </p:spPr>
        <p:txBody>
          <a:bodyPr/>
          <a:lstStyle/>
          <a:p>
            <a:pPr marR="7200" rtl="1"/>
            <a:r>
              <a:rPr lang="ar-IQ" b="1" i="0" u="none" strike="noStrike" baseline="0" dirty="0" smtClean="0">
                <a:latin typeface="Simplified Arabic"/>
                <a:cs typeface="Simplified Arabic"/>
              </a:rPr>
              <a:t>الضبط وحفظ النظام داخل الصف.</a:t>
            </a:r>
            <a:endParaRPr lang="en-US" b="1" i="0" u="none" strike="noStrike" baseline="0" dirty="0" smtClean="0">
              <a:latin typeface="Simplified Arabic"/>
              <a:cs typeface="Simplified Arabic"/>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11031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1143000"/>
          </a:xfrm>
        </p:spPr>
        <p:txBody>
          <a:bodyPr/>
          <a:lstStyle/>
          <a:p>
            <a:pPr marR="7200" rtl="1"/>
            <a:r>
              <a:rPr lang="ar-IQ" b="1" i="0" u="none" strike="noStrike" baseline="0" dirty="0" smtClean="0">
                <a:latin typeface="Simplified Arabic"/>
                <a:cs typeface="Simplified Arabic"/>
              </a:rPr>
              <a:t>تنظيم البيئة الصفية المناسبة للتعليم.</a:t>
            </a:r>
            <a:endParaRPr lang="en-US" b="1" i="0" u="none" strike="noStrike" baseline="0" dirty="0" smtClean="0">
              <a:latin typeface="Simplified Arabic"/>
              <a:cs typeface="Simplified Arabic"/>
            </a:endParaRP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06169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1143000"/>
          </a:xfrm>
        </p:spPr>
        <p:txBody>
          <a:bodyPr>
            <a:normAutofit fontScale="90000"/>
          </a:bodyPr>
          <a:lstStyle/>
          <a:p>
            <a:pPr marR="7200" rtl="1"/>
            <a:r>
              <a:rPr lang="ar-IQ" b="1" i="0" u="none" strike="noStrike" baseline="0" dirty="0" smtClean="0">
                <a:latin typeface="Simplified Arabic"/>
                <a:cs typeface="Simplified Arabic"/>
              </a:rPr>
              <a:t>توفير المناخ النفسي والاجتماعي الذي يشجع على التعلم واكتشاف المواهب.</a:t>
            </a:r>
            <a:endParaRPr lang="en-US" b="1" i="0" u="none" strike="noStrike" baseline="0" dirty="0" smtClean="0">
              <a:latin typeface="Simplified Arabic"/>
              <a:cs typeface="Simplified Arabic"/>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13079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normAutofit fontScale="90000"/>
          </a:bodyPr>
          <a:lstStyle/>
          <a:p>
            <a:pPr marR="7200" rtl="1"/>
            <a:r>
              <a:rPr lang="ar-IQ" b="1" i="0" u="none" strike="noStrike" baseline="0" dirty="0" smtClean="0">
                <a:latin typeface="Simplified Arabic"/>
                <a:cs typeface="Simplified Arabic"/>
              </a:rPr>
              <a:t>توفير الخبرات التعليمية لدى الطلبة وتنظيمها وتنميتها وتوجيهها التوجيه السليم.</a:t>
            </a:r>
            <a:endParaRPr lang="en-US" b="1" i="0" u="none" strike="noStrike" baseline="0" dirty="0" smtClean="0">
              <a:latin typeface="Simplified Arabic"/>
              <a:cs typeface="Simplified Arabic"/>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41695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971800"/>
            <a:ext cx="8229600" cy="1143000"/>
          </a:xfrm>
        </p:spPr>
        <p:txBody>
          <a:bodyPr>
            <a:normAutofit fontScale="90000"/>
          </a:bodyPr>
          <a:lstStyle/>
          <a:p>
            <a:pPr marR="7200" rtl="1"/>
            <a:r>
              <a:rPr lang="ar-IQ" b="1" i="0" u="none" strike="noStrike" baseline="0" dirty="0" smtClean="0">
                <a:latin typeface="Simplified Arabic"/>
                <a:cs typeface="Simplified Arabic"/>
              </a:rPr>
              <a:t>ملاحظة الطلبة ومتابعة مستوياتهم الدراسية وإصدار تقارير عن تقدم العمل ومآتم إنجازه.</a:t>
            </a:r>
            <a:endParaRPr lang="en-US" b="1" i="0" u="none" strike="noStrike" baseline="0" dirty="0" smtClean="0">
              <a:latin typeface="Simplified Arabic"/>
              <a:cs typeface="Simplified Arabic"/>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579435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971800"/>
            <a:ext cx="8229600" cy="1143000"/>
          </a:xfrm>
        </p:spPr>
        <p:txBody>
          <a:bodyPr/>
          <a:lstStyle/>
          <a:p>
            <a:pPr marR="7200" rtl="1"/>
            <a:r>
              <a:rPr lang="ar-IQ" b="1" i="0" u="sng" strike="noStrike" baseline="0" dirty="0" smtClean="0">
                <a:solidFill>
                  <a:srgbClr val="FF0000"/>
                </a:solidFill>
                <a:latin typeface="Simplified Arabic"/>
                <a:cs typeface="Simplified Arabic"/>
              </a:rPr>
              <a:t>أنواع الإدارة الصفية: -</a:t>
            </a:r>
            <a:endParaRPr lang="en-US" b="1" i="0" u="sng" strike="noStrike" baseline="0" dirty="0" smtClean="0">
              <a:solidFill>
                <a:srgbClr val="FF0000"/>
              </a:solidFill>
              <a:latin typeface="Simplified Arabic"/>
              <a:cs typeface="Simplified Arabic"/>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5966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971800"/>
            <a:ext cx="8229600" cy="1143000"/>
          </a:xfrm>
        </p:spPr>
        <p:txBody>
          <a:bodyPr>
            <a:normAutofit fontScale="90000"/>
          </a:bodyPr>
          <a:lstStyle/>
          <a:p>
            <a:pPr marR="7200" rtl="1"/>
            <a:r>
              <a:rPr lang="ar-IQ" b="1" i="0" u="none" strike="noStrike" baseline="0" dirty="0" smtClean="0">
                <a:latin typeface="Simplified Arabic"/>
                <a:cs typeface="Simplified Arabic"/>
              </a:rPr>
              <a:t>الإدارة التسلطية: - وتعني الإدارة التي تتخذ قرارات صارمة، وتحكم السيطرة على الطلبة وانتظام العمل، وهذا النوع يسلب إرادة الطلبة ويؤثر على شخصياتهم، ويكون الانضباط مرهونا بوجود المعلم في الفصل فقط.</a:t>
            </a:r>
            <a:endParaRPr lang="en-US" b="1" i="0" u="none" strike="noStrike" baseline="0" dirty="0" smtClean="0">
              <a:latin typeface="Simplified Arabic"/>
              <a:cs typeface="Simplified Arabic"/>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49893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lstStyle/>
          <a:p>
            <a:pPr marR="0" rtl="1"/>
            <a:r>
              <a:rPr lang="ar-IQ" b="1" i="0" u="sng" strike="noStrike" baseline="0" dirty="0" smtClean="0">
                <a:solidFill>
                  <a:srgbClr val="FF0000"/>
                </a:solidFill>
                <a:latin typeface="Simplified Arabic"/>
                <a:cs typeface="Simplified Arabic"/>
              </a:rPr>
              <a:t>إدارة الصف وتنظيمه: -</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78704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24200"/>
            <a:ext cx="8229600" cy="1143000"/>
          </a:xfrm>
        </p:spPr>
        <p:txBody>
          <a:bodyPr>
            <a:normAutofit fontScale="90000"/>
          </a:bodyPr>
          <a:lstStyle/>
          <a:p>
            <a:pPr marR="7200" rtl="1"/>
            <a:r>
              <a:rPr lang="ar-IQ" b="1" i="0" u="none" strike="noStrike" baseline="0" dirty="0" smtClean="0">
                <a:latin typeface="Simplified Arabic"/>
                <a:cs typeface="Simplified Arabic"/>
              </a:rPr>
              <a:t>الإدارة الشورية: - هذا النوع من أرقي الأساليب التربوية، يتيح المشاركة الفعالة للطلبة في اتخاذ القرارات ذات الصلة بهم، حيث يؤدي الى تحسين عملية التعلم والتعليم.</a:t>
            </a:r>
            <a:endParaRPr lang="en-US" b="1" i="0" u="none" strike="noStrike" baseline="0" dirty="0" smtClean="0">
              <a:latin typeface="Simplified Arabic"/>
              <a:cs typeface="Simplified Arabic"/>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30267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8229600" cy="1143000"/>
          </a:xfrm>
        </p:spPr>
        <p:txBody>
          <a:bodyPr>
            <a:normAutofit fontScale="90000"/>
          </a:bodyPr>
          <a:lstStyle/>
          <a:p>
            <a:pPr marR="7200" rtl="1"/>
            <a:r>
              <a:rPr lang="ar-IQ" b="1" i="0" u="none" strike="noStrike" baseline="0" dirty="0" smtClean="0">
                <a:latin typeface="Simplified Arabic"/>
                <a:cs typeface="Simplified Arabic"/>
              </a:rPr>
              <a:t>الإدارة الفوضوية: - اسوء الأنواع يترك المعلم الحرية للطلبة لاتخاذ قراراتهم والقيام بالأنشطة الفردية والجماعية التي يريدونها دون تدخل منه.</a:t>
            </a:r>
            <a:endParaRPr lang="en-US" b="1" i="0" u="none" strike="noStrike" baseline="0" dirty="0" smtClean="0">
              <a:latin typeface="Simplified Arabic"/>
              <a:cs typeface="Simplified Arabic"/>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95924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95600"/>
            <a:ext cx="8229600" cy="1143000"/>
          </a:xfrm>
        </p:spPr>
        <p:txBody>
          <a:bodyPr>
            <a:normAutofit fontScale="90000"/>
          </a:bodyPr>
          <a:lstStyle/>
          <a:p>
            <a:pPr marR="7200" rtl="1"/>
            <a:r>
              <a:rPr lang="ar-IQ" b="1" i="0" u="none" strike="noStrike" baseline="0" dirty="0" smtClean="0">
                <a:latin typeface="Simplified Arabic"/>
                <a:cs typeface="Simplified Arabic"/>
              </a:rPr>
              <a:t>الانضباط الصفي: -هو اخضاع رغبات الطلبة وميولهم ودوافعهم لتحقيق الأهداف المرسومة للتعلم.</a:t>
            </a:r>
            <a:endParaRPr lang="en-US" b="1" i="0" u="none" strike="noStrike" baseline="0" dirty="0" smtClean="0">
              <a:latin typeface="Simplified Arabic"/>
              <a:cs typeface="Simplified Arabic"/>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34646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00400"/>
            <a:ext cx="8229600" cy="1143000"/>
          </a:xfrm>
        </p:spPr>
        <p:txBody>
          <a:bodyPr>
            <a:normAutofit fontScale="90000"/>
          </a:bodyPr>
          <a:lstStyle/>
          <a:p>
            <a:pPr marR="0" rtl="1"/>
            <a:r>
              <a:rPr lang="ar-IQ" b="1" i="0" u="none" strike="noStrike" baseline="0" dirty="0" smtClean="0">
                <a:latin typeface="Simplified Arabic"/>
                <a:cs typeface="Simplified Arabic"/>
              </a:rPr>
              <a:t>المعلم صانع قرارات، وعامل تغيير في إدارة الصف فالمعلم الناجح هو الذي يتعرف على خصائص طلابه وحاجاتهم، عند ذلك يستطيع ان يقوم بادراه صفه بطريقة شعارها التعاون فيما بينه وبين الطلبة بحث يستطيع ان يجعل من كل طال عضوا فعالا له دوره الذي يناسبه في داخل الفصل.</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93287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95600"/>
            <a:ext cx="8229600" cy="1143000"/>
          </a:xfrm>
        </p:spPr>
        <p:txBody>
          <a:bodyPr>
            <a:normAutofit fontScale="90000"/>
          </a:bodyPr>
          <a:lstStyle/>
          <a:p>
            <a:pPr marR="0" rtl="1"/>
            <a:r>
              <a:rPr lang="ar-IQ" b="1" i="0" u="none" strike="noStrike" baseline="0" dirty="0" smtClean="0">
                <a:latin typeface="Simplified Arabic"/>
                <a:cs typeface="Simplified Arabic"/>
              </a:rPr>
              <a:t>وتعد ادرة الصف: فنا وعلما فمن الناحي الفنية تعتمد هذه الإدارة على شخصية المعلم واسلوبه في التعامل مع الطلبة، وتعد ادرة الصف علما مستقلا بذاته وقوانينه.</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54015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normAutofit fontScale="90000"/>
          </a:bodyPr>
          <a:lstStyle/>
          <a:p>
            <a:pPr marR="0" rtl="1"/>
            <a:r>
              <a:rPr lang="ar-IQ" b="1" i="0" u="none" strike="noStrike" baseline="0" dirty="0" smtClean="0">
                <a:latin typeface="Simplified Arabic"/>
                <a:cs typeface="Simplified Arabic"/>
              </a:rPr>
              <a:t>وهي مجموعة من الأنماط السلوكية التي يستخدمها المعلم لكي يوفر بيئة تعليمية مناسبة ويحافظ على استمرارها بما يمكنه من تحقيق الأهداف التعليمية المنشودة</a:t>
            </a:r>
            <a:r>
              <a:rPr lang="ar-IQ" b="0" i="0" u="none" strike="noStrike" baseline="0" dirty="0" smtClean="0">
                <a:latin typeface="Simplified Arabic"/>
                <a:cs typeface="Simplified Arabic"/>
              </a:rPr>
              <a:t>.</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23500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054" y="3041072"/>
            <a:ext cx="8229600" cy="1143000"/>
          </a:xfrm>
        </p:spPr>
        <p:txBody>
          <a:bodyPr/>
          <a:lstStyle/>
          <a:p>
            <a:pPr marR="7200" rtl="1"/>
            <a:r>
              <a:rPr lang="ar-IQ" b="1" i="0" u="sng" strike="noStrike" baseline="0" dirty="0" smtClean="0">
                <a:solidFill>
                  <a:srgbClr val="FF0000"/>
                </a:solidFill>
                <a:latin typeface="Simplified Arabic"/>
                <a:cs typeface="Simplified Arabic"/>
              </a:rPr>
              <a:t>مفهوم الإدارة الصفية: -</a:t>
            </a:r>
            <a:endParaRPr lang="en-US" b="1" i="0" u="sng" strike="noStrike" baseline="0" dirty="0" smtClean="0">
              <a:solidFill>
                <a:srgbClr val="FF0000"/>
              </a:solidFill>
              <a:latin typeface="Simplified Arabic"/>
              <a:cs typeface="Simplified Arabic"/>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88499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89038"/>
          </a:xfrm>
        </p:spPr>
        <p:txBody>
          <a:bodyPr>
            <a:normAutofit fontScale="90000"/>
          </a:bodyPr>
          <a:lstStyle/>
          <a:p>
            <a:pPr marR="7200" rtl="1"/>
            <a:r>
              <a:rPr lang="ar-IQ" b="1" i="0" u="sng" strike="noStrike" baseline="0" dirty="0" smtClean="0">
                <a:solidFill>
                  <a:srgbClr val="FF0000"/>
                </a:solidFill>
                <a:latin typeface="Simplified Arabic"/>
                <a:cs typeface="Simplified Arabic"/>
              </a:rPr>
              <a:t>الأدوار والمهمات التي يقوم بها المعلم في </a:t>
            </a:r>
            <a:r>
              <a:rPr lang="en-US" b="1" i="0" u="sng" strike="noStrike" baseline="0" dirty="0" smtClean="0">
                <a:solidFill>
                  <a:srgbClr val="FF0000"/>
                </a:solidFill>
                <a:latin typeface="Simplified Arabic"/>
                <a:cs typeface="Simplified Arabic"/>
              </a:rPr>
              <a:t/>
            </a:r>
            <a:br>
              <a:rPr lang="en-US" b="1" i="0" u="sng" strike="noStrike" baseline="0" dirty="0" smtClean="0">
                <a:solidFill>
                  <a:srgbClr val="FF0000"/>
                </a:solidFill>
                <a:latin typeface="Simplified Arabic"/>
                <a:cs typeface="Simplified Arabic"/>
              </a:rPr>
            </a:br>
            <a:r>
              <a:rPr lang="ar-IQ" b="1" i="0" u="sng" strike="noStrike" baseline="0" dirty="0" smtClean="0">
                <a:solidFill>
                  <a:srgbClr val="FF0000"/>
                </a:solidFill>
                <a:latin typeface="Simplified Arabic"/>
                <a:cs typeface="Simplified Arabic"/>
              </a:rPr>
              <a:t>غرفة </a:t>
            </a:r>
            <a:r>
              <a:rPr lang="ar-IQ" b="1" i="0" u="sng" strike="noStrike" baseline="0" dirty="0" smtClean="0">
                <a:solidFill>
                  <a:srgbClr val="FF0000"/>
                </a:solidFill>
                <a:latin typeface="Simplified Arabic"/>
                <a:cs typeface="Simplified Arabic"/>
              </a:rPr>
              <a:t>الصف: -</a:t>
            </a:r>
            <a:endParaRPr lang="en-US" b="1" i="0" u="sng" strike="noStrike" baseline="0" dirty="0" smtClean="0">
              <a:solidFill>
                <a:srgbClr val="FF0000"/>
              </a:solidFill>
              <a:latin typeface="Simplified Arabic"/>
              <a:cs typeface="Simplified Arabic"/>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54281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3200"/>
            <a:ext cx="8229600" cy="1143000"/>
          </a:xfrm>
        </p:spPr>
        <p:txBody>
          <a:bodyPr/>
          <a:lstStyle/>
          <a:p>
            <a:pPr marR="7200" rtl="1"/>
            <a:r>
              <a:rPr lang="ar-IQ" b="1" i="0" u="none" strike="noStrike" baseline="0" dirty="0" smtClean="0">
                <a:solidFill>
                  <a:srgbClr val="000000"/>
                </a:solidFill>
                <a:latin typeface="Simplified Arabic"/>
                <a:cs typeface="Simplified Arabic"/>
              </a:rPr>
              <a:t>التدريس: -</a:t>
            </a:r>
            <a:endParaRPr lang="en-US" b="1" i="0" u="none" strike="noStrike" baseline="0" dirty="0" smtClean="0">
              <a:solidFill>
                <a:srgbClr val="000000"/>
              </a:solidFill>
              <a:latin typeface="Simplified Arabic"/>
              <a:cs typeface="Simplified Arabic"/>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90785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90800"/>
            <a:ext cx="8229600" cy="1143000"/>
          </a:xfrm>
        </p:spPr>
        <p:txBody>
          <a:bodyPr>
            <a:normAutofit fontScale="90000"/>
          </a:bodyPr>
          <a:lstStyle/>
          <a:p>
            <a:pPr marR="7200" rtl="1"/>
            <a:r>
              <a:rPr lang="ar-IQ" b="1" i="0" u="none" strike="noStrike" baseline="0" dirty="0" smtClean="0">
                <a:latin typeface="Simplified Arabic"/>
                <a:cs typeface="Simplified Arabic"/>
              </a:rPr>
              <a:t>التخطيط: هو ان يضع المعلم امامه تصور لما سيتم عمله، وهذا يتضمن وضع الأهداف وصياغتها وكذلك رسم الطرق الاستراتيجية المناسبة للدرس وما تستلزمه من وسائل وانشطة حتى يصل الى الأهداف المرجوة.</a:t>
            </a:r>
            <a:endParaRPr lang="en-US" b="1" i="0" u="none" strike="noStrike" baseline="0" dirty="0" smtClean="0">
              <a:latin typeface="Simplified Arabic"/>
              <a:cs typeface="Simplified Arabic"/>
            </a:endParaRP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39613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389</Words>
  <Application>Microsoft Office PowerPoint</Application>
  <PresentationFormat>On-screen Show (4:3)</PresentationFormat>
  <Paragraphs>22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الإدارة الصفية</vt:lpstr>
      <vt:lpstr>إدارة الصف وتنظيمه: -</vt:lpstr>
      <vt:lpstr>المعلم صانع قرارات، وعامل تغيير في إدارة الصف فالمعلم الناجح هو الذي يتعرف على خصائص طلابه وحاجاتهم، عند ذلك يستطيع ان يقوم بادراه صفه بطريقة شعارها التعاون فيما بينه وبين الطلبة بحث يستطيع ان يجعل من كل طال عضوا فعالا له دوره الذي يناسبه في داخل الفصل.</vt:lpstr>
      <vt:lpstr>وتعد ادرة الصف: فنا وعلما فمن الناحي الفنية تعتمد هذه الإدارة على شخصية المعلم واسلوبه في التعامل مع الطلبة، وتعد ادرة الصف علما مستقلا بذاته وقوانينه.</vt:lpstr>
      <vt:lpstr>وهي مجموعة من الأنماط السلوكية التي يستخدمها المعلم لكي يوفر بيئة تعليمية مناسبة ويحافظ على استمرارها بما يمكنه من تحقيق الأهداف التعليمية المنشودة.</vt:lpstr>
      <vt:lpstr>مفهوم الإدارة الصفية: -</vt:lpstr>
      <vt:lpstr>الأدوار والمهمات التي يقوم بها المعلم في  غرفة الصف: -</vt:lpstr>
      <vt:lpstr>التدريس: -</vt:lpstr>
      <vt:lpstr>التخطيط: هو ان يضع المعلم امامه تصور لما سيتم عمله، وهذا يتضمن وضع الأهداف وصياغتها وكذلك رسم الطرق الاستراتيجية المناسبة للدرس وما تستلزمه من وسائل وانشطة حتى يصل الى الأهداف المرجوة.</vt:lpstr>
      <vt:lpstr> التنفيذ: - وهو ان يترجم المعلم التصور المسبق في اشكال ونتائج تعليمية تظهر على سلوك الطلبة المتعلمين، وهذا يشمل اثارة الدافعية لدى الطلبة وتشويقهم للدرس.</vt:lpstr>
      <vt:lpstr> الاشراف والمتابعة: - ويقصد به ما يقوم به المعلم من إجراءات تساعد على ضبط الصف وحفظ النظام داخله.</vt:lpstr>
      <vt:lpstr> التقويم: - وهو حكم المعلم عل مستوى تحصيل الطالب وفهمه للمادة، ومعرفة جوانب القوة وتعزيزها، ومعالجة جوانب الضعف لدى الطلبة.</vt:lpstr>
      <vt:lpstr>الضبط وحفظ النظام داخل الصف.</vt:lpstr>
      <vt:lpstr>تنظيم البيئة الصفية المناسبة للتعليم.</vt:lpstr>
      <vt:lpstr>توفير المناخ النفسي والاجتماعي الذي يشجع على التعلم واكتشاف المواهب.</vt:lpstr>
      <vt:lpstr>توفير الخبرات التعليمية لدى الطلبة وتنظيمها وتنميتها وتوجيهها التوجيه السليم.</vt:lpstr>
      <vt:lpstr>ملاحظة الطلبة ومتابعة مستوياتهم الدراسية وإصدار تقارير عن تقدم العمل ومآتم إنجازه.</vt:lpstr>
      <vt:lpstr>أنواع الإدارة الصفية: -</vt:lpstr>
      <vt:lpstr>الإدارة التسلطية: - وتعني الإدارة التي تتخذ قرارات صارمة، وتحكم السيطرة على الطلبة وانتظام العمل، وهذا النوع يسلب إرادة الطلبة ويؤثر على شخصياتهم، ويكون الانضباط مرهونا بوجود المعلم في الفصل فقط.</vt:lpstr>
      <vt:lpstr>الإدارة الشورية: - هذا النوع من أرقي الأساليب التربوية، يتيح المشاركة الفعالة للطلبة في اتخاذ القرارات ذات الصلة بهم، حيث يؤدي الى تحسين عملية التعلم والتعليم.</vt:lpstr>
      <vt:lpstr>الإدارة الفوضوية: - اسوء الأنواع يترك المعلم الحرية للطلبة لاتخاذ قراراتهم والقيام بالأنشطة الفردية والجماعية التي يريدونها دون تدخل منه.</vt:lpstr>
      <vt:lpstr>الانضباط الصفي: -هو اخضاع رغبات الطلبة وميولهم ودوافعهم لتحقيق الأهداف المرسومة للتعلم.</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الإدارة الصفية</dc:title>
  <dc:creator>DR.Ahmed Saker</dc:creator>
  <cp:lastModifiedBy>DR.Ahmed Saker</cp:lastModifiedBy>
  <cp:revision>1</cp:revision>
  <dcterms:created xsi:type="dcterms:W3CDTF">2018-11-13T07:23:01Z</dcterms:created>
  <dcterms:modified xsi:type="dcterms:W3CDTF">2018-11-13T07:28:31Z</dcterms:modified>
</cp:coreProperties>
</file>